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4"/>
  </p:sldMasterIdLst>
  <p:notesMasterIdLst>
    <p:notesMasterId r:id="rId24"/>
  </p:notesMasterIdLst>
  <p:handoutMasterIdLst>
    <p:handoutMasterId r:id="rId25"/>
  </p:handoutMasterIdLst>
  <p:sldIdLst>
    <p:sldId id="256" r:id="rId5"/>
    <p:sldId id="258" r:id="rId6"/>
    <p:sldId id="261" r:id="rId7"/>
    <p:sldId id="305" r:id="rId8"/>
    <p:sldId id="309" r:id="rId9"/>
    <p:sldId id="306" r:id="rId10"/>
    <p:sldId id="310" r:id="rId11"/>
    <p:sldId id="308" r:id="rId12"/>
    <p:sldId id="313" r:id="rId13"/>
    <p:sldId id="311" r:id="rId14"/>
    <p:sldId id="316" r:id="rId15"/>
    <p:sldId id="312" r:id="rId16"/>
    <p:sldId id="264" r:id="rId17"/>
    <p:sldId id="319" r:id="rId18"/>
    <p:sldId id="320" r:id="rId19"/>
    <p:sldId id="321" r:id="rId20"/>
    <p:sldId id="259" r:id="rId21"/>
    <p:sldId id="318" r:id="rId22"/>
    <p:sldId id="307" r:id="rId23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6"/>
      <p:bold r:id="rId27"/>
      <p:italic r:id="rId28"/>
      <p:boldItalic r:id="rId29"/>
    </p:embeddedFont>
    <p:embeddedFont>
      <p:font typeface="Montserrat ExtraBold" panose="00000900000000000000" pitchFamily="2" charset="0"/>
      <p:bold r:id="rId30"/>
      <p:boldItalic r:id="rId31"/>
    </p:embeddedFont>
    <p:embeddedFont>
      <p:font typeface="Montserrat ExtraLight" panose="00000300000000000000" pitchFamily="2" charset="0"/>
      <p:regular r:id="rId32"/>
      <p:bold r:id="rId33"/>
      <p:italic r:id="rId34"/>
      <p:boldItalic r:id="rId35"/>
    </p:embeddedFont>
    <p:embeddedFont>
      <p:font typeface="Montserrat Light" panose="020B0604020202020204" pitchFamily="2" charset="0"/>
      <p:regular r:id="rId36"/>
      <p:italic r:id="rId37"/>
    </p:embeddedFont>
    <p:embeddedFont>
      <p:font typeface="Montserrat Medium" panose="00000600000000000000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B40"/>
    <a:srgbClr val="FFBD8D"/>
    <a:srgbClr val="526273"/>
    <a:srgbClr val="63D1DB"/>
    <a:srgbClr val="E6FFFF"/>
    <a:srgbClr val="EDBD11"/>
    <a:srgbClr val="F3C211"/>
    <a:srgbClr val="F0C419"/>
    <a:srgbClr val="0215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416BCF-00BF-4177-BB38-8AF9762C7BA5}" v="247" dt="2022-06-23T09:46:54.389"/>
    <p1510:client id="{487F269B-C9F3-7C1B-36BB-B201F4B35374}" v="161" dt="2022-06-23T13:58:09.046"/>
    <p1510:client id="{6BC7FAEA-777F-4FC1-808A-C18CE97D17E6}" v="1989" dt="2022-06-23T14:54:03.405"/>
    <p1510:client id="{7F97B4E1-1CF2-4A0D-2419-7DDE3E74407F}" v="282" dt="2022-06-23T13:23:29.902"/>
    <p1510:client id="{86A718E4-06E1-790D-C433-DC70BF1FB463}" v="122" dt="2022-06-23T12:40:51.199"/>
    <p1510:client id="{A0D14AB0-E67E-C284-7C88-E42025659D78}" v="6" dt="2022-06-23T12:45:11.132"/>
    <p1510:client id="{A4FDBA3F-E7D5-A0A5-1045-47D5538DAD19}" v="137" dt="2022-06-23T09:47:17.772"/>
    <p1510:client id="{DB47EB75-B5A9-4F1B-BFA7-AE8E0843D041}" v="120" dt="2022-06-23T13:58:08.216"/>
    <p1510:client id="{EE2AD043-B354-9337-F683-7B782C6A3DC7}" v="10" dt="2022-06-23T13:15:39.602"/>
  </p1510:revLst>
</p1510:revInfo>
</file>

<file path=ppt/tableStyles.xml><?xml version="1.0" encoding="utf-8"?>
<a:tblStyleLst xmlns:a="http://schemas.openxmlformats.org/drawingml/2006/main" def="{899D1206-1E5F-4988-B996-B86D1E335880}">
  <a:tblStyle styleId="{899D1206-1E5F-4988-B996-B86D1E33588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7.xml"/><Relationship Id="rId34" Type="http://schemas.openxmlformats.org/officeDocument/2006/relationships/font" Target="fonts/font9.fntdata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font" Target="fonts/font1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7AA109D-E20B-A8ED-ECD6-8A370C8A6E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F33687-5636-8B5E-2B73-01EA3FFA8A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730A03-BE73-4989-8BD6-DE1B8FF31414}" type="datetimeFigureOut">
              <a:rPr lang="en-US" smtClean="0"/>
              <a:t>6/23/2022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AFA096-34A8-A8C8-BF68-42101543B0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D3AE3-3F01-7070-3CF6-57EF858F787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38AA5E-E0D8-4A2C-8071-0C9D68F204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78186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47979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7021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80013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55723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7f9262ee2f_0_26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7" name="Google Shape;2157;g7f9262ee2f_0_26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8379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5823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4479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3409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4021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0806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3875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1_Big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Title + Two Lis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51" r:id="rId4"/>
    <p:sldLayoutId id="2147483660" r:id="rId5"/>
    <p:sldLayoutId id="2147483661" r:id="rId6"/>
    <p:sldLayoutId id="2147483663" r:id="rId7"/>
    <p:sldLayoutId id="2147483664" r:id="rId8"/>
    <p:sldLayoutId id="2147483670" r:id="rId9"/>
    <p:sldLayoutId id="2147483679" r:id="rId10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emf"/><Relationship Id="rId5" Type="http://schemas.openxmlformats.org/officeDocument/2006/relationships/oleObject" Target="file:///C:\Users\mahdi\OneDrive\Bureau\Dev\project%20datawarehouse\data.csv" TargetMode="Externa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095533" y="1200007"/>
            <a:ext cx="4961864" cy="1162621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0" dirty="0"/>
              <a:t>ENTREPÔT </a:t>
            </a:r>
            <a:br>
              <a:rPr lang="en-US" b="0" dirty="0"/>
            </a:br>
            <a:r>
              <a:rPr lang="en-US" b="0" dirty="0"/>
              <a:t>DE DONNÉES</a:t>
            </a:r>
            <a:endParaRPr lang="en" b="0"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4624408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2021/2022</a:t>
            </a:r>
            <a:endParaRPr lang="fr-FR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843423" y="2418992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AÉROPORT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368719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" name="Google Shape;183;p40">
            <a:extLst>
              <a:ext uri="{FF2B5EF4-FFF2-40B4-BE49-F238E27FC236}">
                <a16:creationId xmlns:a16="http://schemas.microsoft.com/office/drawing/2014/main" id="{12E2E253-E95B-5A1D-A2FE-3EA03773FE7D}"/>
              </a:ext>
            </a:extLst>
          </p:cNvPr>
          <p:cNvSpPr txBox="1">
            <a:spLocks/>
          </p:cNvSpPr>
          <p:nvPr/>
        </p:nvSpPr>
        <p:spPr>
          <a:xfrm>
            <a:off x="2309337" y="3300885"/>
            <a:ext cx="2067000" cy="3852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600" dirty="0">
                <a:solidFill>
                  <a:schemeClr val="bg1"/>
                </a:solidFill>
                <a:latin typeface="Montserrat ExtraBold" panose="00000900000000000000" pitchFamily="2" charset="0"/>
              </a:rPr>
              <a:t>LEKTATI MAHDI</a:t>
            </a:r>
            <a:endParaRPr lang="en-US" sz="16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7" name="Google Shape;183;p40">
            <a:extLst>
              <a:ext uri="{FF2B5EF4-FFF2-40B4-BE49-F238E27FC236}">
                <a16:creationId xmlns:a16="http://schemas.microsoft.com/office/drawing/2014/main" id="{ADF82EC0-5343-B575-6231-93FA9B6D25B4}"/>
              </a:ext>
            </a:extLst>
          </p:cNvPr>
          <p:cNvSpPr txBox="1">
            <a:spLocks/>
          </p:cNvSpPr>
          <p:nvPr/>
        </p:nvSpPr>
        <p:spPr>
          <a:xfrm>
            <a:off x="4572000" y="3300884"/>
            <a:ext cx="2067000" cy="3852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600" dirty="0">
                <a:solidFill>
                  <a:schemeClr val="bg1"/>
                </a:solidFill>
                <a:latin typeface="Montserrat ExtraBold" panose="00000900000000000000" pitchFamily="2" charset="0"/>
              </a:rPr>
              <a:t>MONZEIN LEO</a:t>
            </a:r>
            <a:endParaRPr lang="en-US" sz="16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8" name="Google Shape;183;p40">
            <a:extLst>
              <a:ext uri="{FF2B5EF4-FFF2-40B4-BE49-F238E27FC236}">
                <a16:creationId xmlns:a16="http://schemas.microsoft.com/office/drawing/2014/main" id="{9D3FDD4E-D09E-FEAA-213C-A2F3CEA62AF8}"/>
              </a:ext>
            </a:extLst>
          </p:cNvPr>
          <p:cNvSpPr txBox="1">
            <a:spLocks/>
          </p:cNvSpPr>
          <p:nvPr/>
        </p:nvSpPr>
        <p:spPr>
          <a:xfrm>
            <a:off x="2211902" y="3821948"/>
            <a:ext cx="2261871" cy="6617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600" dirty="0">
                <a:solidFill>
                  <a:schemeClr val="bg1"/>
                </a:solidFill>
                <a:latin typeface="Montserrat ExtraBold" panose="00000900000000000000" pitchFamily="2" charset="0"/>
              </a:rPr>
              <a:t>MOKHTARI</a:t>
            </a:r>
          </a:p>
          <a:p>
            <a:pPr algn="ctr"/>
            <a:r>
              <a:rPr lang="en" sz="1600" dirty="0">
                <a:solidFill>
                  <a:schemeClr val="bg1"/>
                </a:solidFill>
                <a:latin typeface="Montserrat ExtraBold" panose="00000900000000000000" pitchFamily="2" charset="0"/>
              </a:rPr>
              <a:t>AHMED</a:t>
            </a:r>
            <a:endParaRPr lang="en-US" sz="16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9" name="Google Shape;183;p40">
            <a:extLst>
              <a:ext uri="{FF2B5EF4-FFF2-40B4-BE49-F238E27FC236}">
                <a16:creationId xmlns:a16="http://schemas.microsoft.com/office/drawing/2014/main" id="{602E701B-C11A-79E9-9246-1FC7A257DEF1}"/>
              </a:ext>
            </a:extLst>
          </p:cNvPr>
          <p:cNvSpPr txBox="1">
            <a:spLocks/>
          </p:cNvSpPr>
          <p:nvPr/>
        </p:nvSpPr>
        <p:spPr>
          <a:xfrm>
            <a:off x="4572000" y="3821948"/>
            <a:ext cx="2067000" cy="6617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600" dirty="0">
                <a:solidFill>
                  <a:schemeClr val="bg1"/>
                </a:solidFill>
                <a:latin typeface="Montserrat ExtraBold" panose="00000900000000000000" pitchFamily="2" charset="0"/>
              </a:rPr>
              <a:t>BADECHE</a:t>
            </a:r>
          </a:p>
          <a:p>
            <a:pPr algn="ctr"/>
            <a:r>
              <a:rPr lang="en" sz="1600" dirty="0">
                <a:solidFill>
                  <a:schemeClr val="bg1"/>
                </a:solidFill>
                <a:latin typeface="Montserrat ExtraBold" panose="00000900000000000000" pitchFamily="2" charset="0"/>
              </a:rPr>
              <a:t>M-AMINE</a:t>
            </a:r>
            <a:endParaRPr lang="en-US" sz="16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cxnSp>
        <p:nvCxnSpPr>
          <p:cNvPr id="14" name="Google Shape;165;p38">
            <a:extLst>
              <a:ext uri="{FF2B5EF4-FFF2-40B4-BE49-F238E27FC236}">
                <a16:creationId xmlns:a16="http://schemas.microsoft.com/office/drawing/2014/main" id="{C51E9C6B-D87A-77F2-EEC3-CD58F6620734}"/>
              </a:ext>
            </a:extLst>
          </p:cNvPr>
          <p:cNvCxnSpPr>
            <a:cxnSpLocks/>
          </p:cNvCxnSpPr>
          <p:nvPr/>
        </p:nvCxnSpPr>
        <p:spPr>
          <a:xfrm>
            <a:off x="4478741" y="3242084"/>
            <a:ext cx="0" cy="115972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6" name="Google Shape;165;p38">
            <a:extLst>
              <a:ext uri="{FF2B5EF4-FFF2-40B4-BE49-F238E27FC236}">
                <a16:creationId xmlns:a16="http://schemas.microsoft.com/office/drawing/2014/main" id="{40E7EB77-EFD0-D01E-8262-18A2C47DC561}"/>
              </a:ext>
            </a:extLst>
          </p:cNvPr>
          <p:cNvCxnSpPr>
            <a:cxnSpLocks/>
          </p:cNvCxnSpPr>
          <p:nvPr/>
        </p:nvCxnSpPr>
        <p:spPr>
          <a:xfrm>
            <a:off x="2309337" y="3755187"/>
            <a:ext cx="432966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177749"/>
            <a:ext cx="4979873" cy="12232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DONNEES, RESSOURCES</a:t>
            </a:r>
            <a:endParaRPr sz="4000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098064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DONNEES, RESSOURCES</a:t>
            </a:r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Picture 4" descr="A picture containing text, vector graphics, sign&#10;&#10;Description automatically generated">
            <a:extLst>
              <a:ext uri="{FF2B5EF4-FFF2-40B4-BE49-F238E27FC236}">
                <a16:creationId xmlns:a16="http://schemas.microsoft.com/office/drawing/2014/main" id="{69F87673-71D7-E7EB-1743-DB9B5C53E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391" y="1641277"/>
            <a:ext cx="1756786" cy="1756786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C395980D-6975-99BE-06FA-0FBE3D025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15" y="1072626"/>
            <a:ext cx="1252770" cy="1252770"/>
          </a:xfrm>
          <a:prstGeom prst="rect">
            <a:avLst/>
          </a:prstGeom>
        </p:spPr>
      </p:pic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099BC5BD-C945-8C5C-F347-AA31CE33A6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1846071"/>
              </p:ext>
            </p:extLst>
          </p:nvPr>
        </p:nvGraphicFramePr>
        <p:xfrm>
          <a:off x="208156" y="3543748"/>
          <a:ext cx="8621465" cy="10311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acro-Enabled Worksheet" r:id="rId5" imgW="12199797" imgH="1470668" progId="Excel.SheetMacroEnabled.12">
                  <p:link updateAutomatic="1"/>
                </p:oleObj>
              </mc:Choice>
              <mc:Fallback>
                <p:oleObj name="Macro-Enabled Worksheet" r:id="rId5" imgW="12199797" imgH="1470668" progId="Excel.SheetMacroEnabled.12">
                  <p:link updateAutomatic="1"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8156" y="3543748"/>
                        <a:ext cx="8621465" cy="1031142"/>
                      </a:xfrm>
                      <a:prstGeom prst="rect">
                        <a:avLst/>
                      </a:prstGeom>
                      <a:solidFill>
                        <a:srgbClr val="63D1DB"/>
                      </a:solidFill>
                      <a:ln>
                        <a:solidFill>
                          <a:srgbClr val="526273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Google Shape;226;p45">
            <a:extLst>
              <a:ext uri="{FF2B5EF4-FFF2-40B4-BE49-F238E27FC236}">
                <a16:creationId xmlns:a16="http://schemas.microsoft.com/office/drawing/2014/main" id="{96AD5F09-166A-A3AC-2679-7A486597CDF9}"/>
              </a:ext>
            </a:extLst>
          </p:cNvPr>
          <p:cNvSpPr txBox="1">
            <a:spLocks/>
          </p:cNvSpPr>
          <p:nvPr/>
        </p:nvSpPr>
        <p:spPr>
          <a:xfrm>
            <a:off x="2340460" y="1527885"/>
            <a:ext cx="3588056" cy="1595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/>
              <a:t>Données </a:t>
            </a:r>
            <a:r>
              <a:rPr lang="fr-FR"/>
              <a:t>prévenantes </a:t>
            </a:r>
            <a:r>
              <a:rPr lang="fr-FR" dirty="0"/>
              <a:t>d’une base données relationnelles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/>
              <a:t>Données </a:t>
            </a:r>
            <a:r>
              <a:rPr lang="fr-FR"/>
              <a:t>récupérées</a:t>
            </a:r>
            <a:r>
              <a:rPr lang="fr-FR" dirty="0"/>
              <a:t> depuis des </a:t>
            </a:r>
            <a:r>
              <a:rPr lang="fr-FR" dirty="0" err="1"/>
              <a:t>DataHub</a:t>
            </a:r>
            <a:r>
              <a:rPr lang="fr-FR" dirty="0"/>
              <a:t> disponible en open source sur le web</a:t>
            </a:r>
          </a:p>
        </p:txBody>
      </p:sp>
      <p:sp>
        <p:nvSpPr>
          <p:cNvPr id="14" name="Google Shape;178;p40">
            <a:extLst>
              <a:ext uri="{FF2B5EF4-FFF2-40B4-BE49-F238E27FC236}">
                <a16:creationId xmlns:a16="http://schemas.microsoft.com/office/drawing/2014/main" id="{9F7D0BAC-9443-6D73-D4F5-7D7F8A515FC4}"/>
              </a:ext>
            </a:extLst>
          </p:cNvPr>
          <p:cNvSpPr txBox="1">
            <a:spLocks/>
          </p:cNvSpPr>
          <p:nvPr/>
        </p:nvSpPr>
        <p:spPr>
          <a:xfrm>
            <a:off x="8579005" y="4631472"/>
            <a:ext cx="564995" cy="527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400" dirty="0">
                <a:solidFill>
                  <a:schemeClr val="bg1"/>
                </a:solidFill>
              </a:rPr>
              <a:t>11</a:t>
            </a:r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662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177749"/>
            <a:ext cx="4979873" cy="9998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MISE EN OEUVRE</a:t>
            </a:r>
            <a:endParaRPr sz="4000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34068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 OUTILS</a:t>
            </a:r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35" name="Google Shape;235;p46"/>
          <p:cNvSpPr txBox="1">
            <a:spLocks noGrp="1"/>
          </p:cNvSpPr>
          <p:nvPr>
            <p:ph type="title"/>
          </p:nvPr>
        </p:nvSpPr>
        <p:spPr>
          <a:xfrm>
            <a:off x="6297081" y="2944362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POWER BI</a:t>
            </a:r>
            <a:endParaRPr dirty="0"/>
          </a:p>
        </p:txBody>
      </p:sp>
      <p:sp>
        <p:nvSpPr>
          <p:cNvPr id="237" name="Google Shape;237;p46"/>
          <p:cNvSpPr txBox="1">
            <a:spLocks noGrp="1"/>
          </p:cNvSpPr>
          <p:nvPr>
            <p:ph type="title" idx="2"/>
          </p:nvPr>
        </p:nvSpPr>
        <p:spPr>
          <a:xfrm>
            <a:off x="3588696" y="2929867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dirty="0"/>
              <a:t>SQL</a:t>
            </a:r>
          </a:p>
        </p:txBody>
      </p:sp>
      <p:sp>
        <p:nvSpPr>
          <p:cNvPr id="239" name="Google Shape;239;p46"/>
          <p:cNvSpPr txBox="1">
            <a:spLocks noGrp="1"/>
          </p:cNvSpPr>
          <p:nvPr>
            <p:ph type="title" idx="5"/>
          </p:nvPr>
        </p:nvSpPr>
        <p:spPr>
          <a:xfrm>
            <a:off x="713587" y="2907239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DOCKER</a:t>
            </a:r>
            <a:endParaRPr dirty="0"/>
          </a:p>
        </p:txBody>
      </p:sp>
      <p:cxnSp>
        <p:nvCxnSpPr>
          <p:cNvPr id="241" name="Google Shape;241;p46"/>
          <p:cNvCxnSpPr/>
          <p:nvPr/>
        </p:nvCxnSpPr>
        <p:spPr>
          <a:xfrm>
            <a:off x="7087524" y="2940207"/>
            <a:ext cx="38788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2" name="Google Shape;242;p46"/>
          <p:cNvCxnSpPr>
            <a:cxnSpLocks/>
          </p:cNvCxnSpPr>
          <p:nvPr/>
        </p:nvCxnSpPr>
        <p:spPr>
          <a:xfrm>
            <a:off x="3914712" y="2925712"/>
            <a:ext cx="144222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3" name="Google Shape;243;p46"/>
          <p:cNvCxnSpPr/>
          <p:nvPr/>
        </p:nvCxnSpPr>
        <p:spPr>
          <a:xfrm>
            <a:off x="1553144" y="2888835"/>
            <a:ext cx="387885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7" name="Google Shape;247;p46"/>
          <p:cNvSpPr/>
          <p:nvPr/>
        </p:nvSpPr>
        <p:spPr>
          <a:xfrm>
            <a:off x="4267370" y="2061327"/>
            <a:ext cx="423884" cy="409986"/>
          </a:xfrm>
          <a:custGeom>
            <a:avLst/>
            <a:gdLst/>
            <a:ahLst/>
            <a:cxnLst/>
            <a:rect l="l" t="t" r="r" b="b"/>
            <a:pathLst>
              <a:path w="11407" h="11033" extrusionOk="0">
                <a:moveTo>
                  <a:pt x="1698" y="1130"/>
                </a:moveTo>
                <a:cubicBezTo>
                  <a:pt x="1739" y="1130"/>
                  <a:pt x="1780" y="1133"/>
                  <a:pt x="1822" y="1137"/>
                </a:cubicBezTo>
                <a:lnTo>
                  <a:pt x="1143" y="3626"/>
                </a:lnTo>
                <a:cubicBezTo>
                  <a:pt x="643" y="3423"/>
                  <a:pt x="357" y="2852"/>
                  <a:pt x="512" y="2316"/>
                </a:cubicBezTo>
                <a:lnTo>
                  <a:pt x="607" y="1959"/>
                </a:lnTo>
                <a:cubicBezTo>
                  <a:pt x="750" y="1453"/>
                  <a:pt x="1207" y="1130"/>
                  <a:pt x="1698" y="1130"/>
                </a:cubicBezTo>
                <a:close/>
                <a:moveTo>
                  <a:pt x="2641" y="304"/>
                </a:moveTo>
                <a:cubicBezTo>
                  <a:pt x="2755" y="304"/>
                  <a:pt x="2867" y="357"/>
                  <a:pt x="2929" y="471"/>
                </a:cubicBezTo>
                <a:cubicBezTo>
                  <a:pt x="2977" y="542"/>
                  <a:pt x="2989" y="649"/>
                  <a:pt x="2965" y="732"/>
                </a:cubicBezTo>
                <a:lnTo>
                  <a:pt x="1941" y="4566"/>
                </a:lnTo>
                <a:cubicBezTo>
                  <a:pt x="1905" y="4650"/>
                  <a:pt x="1846" y="4733"/>
                  <a:pt x="1774" y="4769"/>
                </a:cubicBezTo>
                <a:cubicBezTo>
                  <a:pt x="1719" y="4806"/>
                  <a:pt x="1659" y="4822"/>
                  <a:pt x="1601" y="4822"/>
                </a:cubicBezTo>
                <a:cubicBezTo>
                  <a:pt x="1396" y="4822"/>
                  <a:pt x="1207" y="4619"/>
                  <a:pt x="1262" y="4388"/>
                </a:cubicBezTo>
                <a:cubicBezTo>
                  <a:pt x="1310" y="4209"/>
                  <a:pt x="2215" y="828"/>
                  <a:pt x="2298" y="566"/>
                </a:cubicBezTo>
                <a:cubicBezTo>
                  <a:pt x="2339" y="397"/>
                  <a:pt x="2491" y="304"/>
                  <a:pt x="2641" y="304"/>
                </a:cubicBezTo>
                <a:close/>
                <a:moveTo>
                  <a:pt x="8751" y="3792"/>
                </a:moveTo>
                <a:lnTo>
                  <a:pt x="10168" y="4173"/>
                </a:lnTo>
                <a:lnTo>
                  <a:pt x="9894" y="5185"/>
                </a:lnTo>
                <a:lnTo>
                  <a:pt x="8489" y="4804"/>
                </a:lnTo>
                <a:cubicBezTo>
                  <a:pt x="8525" y="4614"/>
                  <a:pt x="8704" y="3983"/>
                  <a:pt x="8751" y="3792"/>
                </a:cubicBezTo>
                <a:close/>
                <a:moveTo>
                  <a:pt x="10789" y="3812"/>
                </a:moveTo>
                <a:cubicBezTo>
                  <a:pt x="10804" y="3812"/>
                  <a:pt x="10819" y="3813"/>
                  <a:pt x="10835" y="3816"/>
                </a:cubicBezTo>
                <a:cubicBezTo>
                  <a:pt x="10954" y="3852"/>
                  <a:pt x="11025" y="3971"/>
                  <a:pt x="11001" y="4090"/>
                </a:cubicBezTo>
                <a:lnTo>
                  <a:pt x="10573" y="5662"/>
                </a:lnTo>
                <a:cubicBezTo>
                  <a:pt x="10542" y="5765"/>
                  <a:pt x="10447" y="5833"/>
                  <a:pt x="10345" y="5833"/>
                </a:cubicBezTo>
                <a:cubicBezTo>
                  <a:pt x="10330" y="5833"/>
                  <a:pt x="10314" y="5831"/>
                  <a:pt x="10299" y="5828"/>
                </a:cubicBezTo>
                <a:cubicBezTo>
                  <a:pt x="10180" y="5805"/>
                  <a:pt x="10120" y="5626"/>
                  <a:pt x="10132" y="5566"/>
                </a:cubicBezTo>
                <a:cubicBezTo>
                  <a:pt x="10179" y="5391"/>
                  <a:pt x="10560" y="3982"/>
                  <a:pt x="10573" y="3982"/>
                </a:cubicBezTo>
                <a:cubicBezTo>
                  <a:pt x="10573" y="3982"/>
                  <a:pt x="10573" y="3982"/>
                  <a:pt x="10573" y="3983"/>
                </a:cubicBezTo>
                <a:cubicBezTo>
                  <a:pt x="10594" y="3879"/>
                  <a:pt x="10687" y="3812"/>
                  <a:pt x="10789" y="3812"/>
                </a:cubicBezTo>
                <a:close/>
                <a:moveTo>
                  <a:pt x="4679" y="4983"/>
                </a:moveTo>
                <a:lnTo>
                  <a:pt x="6799" y="5447"/>
                </a:lnTo>
                <a:lnTo>
                  <a:pt x="6799" y="5924"/>
                </a:lnTo>
                <a:cubicBezTo>
                  <a:pt x="6799" y="6245"/>
                  <a:pt x="6537" y="6531"/>
                  <a:pt x="6191" y="6531"/>
                </a:cubicBezTo>
                <a:lnTo>
                  <a:pt x="5286" y="6531"/>
                </a:lnTo>
                <a:cubicBezTo>
                  <a:pt x="4953" y="6531"/>
                  <a:pt x="4667" y="6257"/>
                  <a:pt x="4667" y="5924"/>
                </a:cubicBezTo>
                <a:lnTo>
                  <a:pt x="4667" y="4983"/>
                </a:lnTo>
                <a:close/>
                <a:moveTo>
                  <a:pt x="2644" y="0"/>
                </a:moveTo>
                <a:cubicBezTo>
                  <a:pt x="2359" y="0"/>
                  <a:pt x="2075" y="175"/>
                  <a:pt x="1988" y="494"/>
                </a:cubicBezTo>
                <a:lnTo>
                  <a:pt x="1905" y="840"/>
                </a:lnTo>
                <a:cubicBezTo>
                  <a:pt x="1835" y="829"/>
                  <a:pt x="1764" y="824"/>
                  <a:pt x="1694" y="824"/>
                </a:cubicBezTo>
                <a:cubicBezTo>
                  <a:pt x="1065" y="824"/>
                  <a:pt x="469" y="1246"/>
                  <a:pt x="298" y="1899"/>
                </a:cubicBezTo>
                <a:lnTo>
                  <a:pt x="191" y="2256"/>
                </a:lnTo>
                <a:cubicBezTo>
                  <a:pt x="0" y="2947"/>
                  <a:pt x="369" y="3685"/>
                  <a:pt x="1048" y="3959"/>
                </a:cubicBezTo>
                <a:lnTo>
                  <a:pt x="953" y="4292"/>
                </a:lnTo>
                <a:cubicBezTo>
                  <a:pt x="822" y="4751"/>
                  <a:pt x="1191" y="5150"/>
                  <a:pt x="1609" y="5150"/>
                </a:cubicBezTo>
                <a:cubicBezTo>
                  <a:pt x="1723" y="5150"/>
                  <a:pt x="1840" y="5121"/>
                  <a:pt x="1953" y="5054"/>
                </a:cubicBezTo>
                <a:cubicBezTo>
                  <a:pt x="2274" y="4876"/>
                  <a:pt x="2274" y="4554"/>
                  <a:pt x="2322" y="4459"/>
                </a:cubicBezTo>
                <a:lnTo>
                  <a:pt x="4358" y="4912"/>
                </a:lnTo>
                <a:lnTo>
                  <a:pt x="4358" y="5924"/>
                </a:lnTo>
                <a:cubicBezTo>
                  <a:pt x="4358" y="6436"/>
                  <a:pt x="4775" y="6852"/>
                  <a:pt x="5298" y="6852"/>
                </a:cubicBezTo>
                <a:lnTo>
                  <a:pt x="5584" y="6852"/>
                </a:lnTo>
                <a:lnTo>
                  <a:pt x="5584" y="7638"/>
                </a:lnTo>
                <a:lnTo>
                  <a:pt x="4001" y="7638"/>
                </a:lnTo>
                <a:cubicBezTo>
                  <a:pt x="3703" y="7638"/>
                  <a:pt x="3453" y="7900"/>
                  <a:pt x="3453" y="8198"/>
                </a:cubicBezTo>
                <a:cubicBezTo>
                  <a:pt x="3453" y="8495"/>
                  <a:pt x="3703" y="8745"/>
                  <a:pt x="4001" y="8745"/>
                </a:cubicBezTo>
                <a:lnTo>
                  <a:pt x="4298" y="8745"/>
                </a:lnTo>
                <a:lnTo>
                  <a:pt x="2679" y="10758"/>
                </a:lnTo>
                <a:cubicBezTo>
                  <a:pt x="2584" y="10865"/>
                  <a:pt x="2667" y="11019"/>
                  <a:pt x="2810" y="11019"/>
                </a:cubicBezTo>
                <a:cubicBezTo>
                  <a:pt x="2858" y="11019"/>
                  <a:pt x="2905" y="11008"/>
                  <a:pt x="2941" y="10960"/>
                </a:cubicBezTo>
                <a:lnTo>
                  <a:pt x="4727" y="8745"/>
                </a:lnTo>
                <a:lnTo>
                  <a:pt x="5596" y="8745"/>
                </a:lnTo>
                <a:lnTo>
                  <a:pt x="5596" y="10865"/>
                </a:lnTo>
                <a:cubicBezTo>
                  <a:pt x="5596" y="10948"/>
                  <a:pt x="5667" y="11019"/>
                  <a:pt x="5763" y="11019"/>
                </a:cubicBezTo>
                <a:cubicBezTo>
                  <a:pt x="5846" y="11019"/>
                  <a:pt x="5918" y="10948"/>
                  <a:pt x="5918" y="10865"/>
                </a:cubicBezTo>
                <a:lnTo>
                  <a:pt x="5918" y="8745"/>
                </a:lnTo>
                <a:lnTo>
                  <a:pt x="6787" y="8745"/>
                </a:lnTo>
                <a:lnTo>
                  <a:pt x="8573" y="10960"/>
                </a:lnTo>
                <a:cubicBezTo>
                  <a:pt x="8607" y="11009"/>
                  <a:pt x="8658" y="11033"/>
                  <a:pt x="8706" y="11033"/>
                </a:cubicBezTo>
                <a:cubicBezTo>
                  <a:pt x="8741" y="11033"/>
                  <a:pt x="8774" y="11020"/>
                  <a:pt x="8799" y="10996"/>
                </a:cubicBezTo>
                <a:cubicBezTo>
                  <a:pt x="8870" y="10936"/>
                  <a:pt x="8870" y="10829"/>
                  <a:pt x="8823" y="10769"/>
                </a:cubicBezTo>
                <a:lnTo>
                  <a:pt x="7203" y="8757"/>
                </a:lnTo>
                <a:lnTo>
                  <a:pt x="7501" y="8757"/>
                </a:lnTo>
                <a:cubicBezTo>
                  <a:pt x="7799" y="8757"/>
                  <a:pt x="8049" y="8507"/>
                  <a:pt x="8049" y="8210"/>
                </a:cubicBezTo>
                <a:cubicBezTo>
                  <a:pt x="8049" y="7912"/>
                  <a:pt x="7799" y="7662"/>
                  <a:pt x="7501" y="7662"/>
                </a:cubicBezTo>
                <a:lnTo>
                  <a:pt x="7108" y="7662"/>
                </a:lnTo>
                <a:cubicBezTo>
                  <a:pt x="7025" y="7662"/>
                  <a:pt x="6953" y="7733"/>
                  <a:pt x="6953" y="7817"/>
                </a:cubicBezTo>
                <a:cubicBezTo>
                  <a:pt x="6953" y="7912"/>
                  <a:pt x="7025" y="7983"/>
                  <a:pt x="7108" y="7983"/>
                </a:cubicBezTo>
                <a:lnTo>
                  <a:pt x="7501" y="7983"/>
                </a:lnTo>
                <a:cubicBezTo>
                  <a:pt x="7620" y="7983"/>
                  <a:pt x="7727" y="8091"/>
                  <a:pt x="7727" y="8210"/>
                </a:cubicBezTo>
                <a:cubicBezTo>
                  <a:pt x="7727" y="8329"/>
                  <a:pt x="7620" y="8436"/>
                  <a:pt x="7501" y="8436"/>
                </a:cubicBezTo>
                <a:lnTo>
                  <a:pt x="4024" y="8436"/>
                </a:lnTo>
                <a:cubicBezTo>
                  <a:pt x="3905" y="8436"/>
                  <a:pt x="3798" y="8329"/>
                  <a:pt x="3798" y="8210"/>
                </a:cubicBezTo>
                <a:cubicBezTo>
                  <a:pt x="3798" y="8091"/>
                  <a:pt x="3905" y="7983"/>
                  <a:pt x="4024" y="7983"/>
                </a:cubicBezTo>
                <a:lnTo>
                  <a:pt x="6489" y="7983"/>
                </a:lnTo>
                <a:cubicBezTo>
                  <a:pt x="6584" y="7983"/>
                  <a:pt x="6656" y="7912"/>
                  <a:pt x="6656" y="7817"/>
                </a:cubicBezTo>
                <a:cubicBezTo>
                  <a:pt x="6656" y="7733"/>
                  <a:pt x="6584" y="7662"/>
                  <a:pt x="6489" y="7662"/>
                </a:cubicBezTo>
                <a:lnTo>
                  <a:pt x="5929" y="7662"/>
                </a:lnTo>
                <a:lnTo>
                  <a:pt x="5929" y="6876"/>
                </a:lnTo>
                <a:lnTo>
                  <a:pt x="6203" y="6876"/>
                </a:lnTo>
                <a:cubicBezTo>
                  <a:pt x="6727" y="6876"/>
                  <a:pt x="7144" y="6459"/>
                  <a:pt x="7144" y="5935"/>
                </a:cubicBezTo>
                <a:lnTo>
                  <a:pt x="7144" y="5531"/>
                </a:lnTo>
                <a:lnTo>
                  <a:pt x="7668" y="5650"/>
                </a:lnTo>
                <a:cubicBezTo>
                  <a:pt x="7713" y="5660"/>
                  <a:pt x="7758" y="5665"/>
                  <a:pt x="7803" y="5665"/>
                </a:cubicBezTo>
                <a:cubicBezTo>
                  <a:pt x="8075" y="5665"/>
                  <a:pt x="8322" y="5484"/>
                  <a:pt x="8394" y="5197"/>
                </a:cubicBezTo>
                <a:lnTo>
                  <a:pt x="8406" y="5126"/>
                </a:lnTo>
                <a:lnTo>
                  <a:pt x="9823" y="5519"/>
                </a:lnTo>
                <a:cubicBezTo>
                  <a:pt x="9763" y="5793"/>
                  <a:pt x="9930" y="6078"/>
                  <a:pt x="10228" y="6150"/>
                </a:cubicBezTo>
                <a:cubicBezTo>
                  <a:pt x="10279" y="6164"/>
                  <a:pt x="10331" y="6171"/>
                  <a:pt x="10382" y="6171"/>
                </a:cubicBezTo>
                <a:cubicBezTo>
                  <a:pt x="10622" y="6171"/>
                  <a:pt x="10835" y="6015"/>
                  <a:pt x="10894" y="5769"/>
                </a:cubicBezTo>
                <a:lnTo>
                  <a:pt x="11323" y="4185"/>
                </a:lnTo>
                <a:cubicBezTo>
                  <a:pt x="11406" y="3888"/>
                  <a:pt x="11240" y="3590"/>
                  <a:pt x="10942" y="3519"/>
                </a:cubicBezTo>
                <a:cubicBezTo>
                  <a:pt x="10897" y="3507"/>
                  <a:pt x="10852" y="3502"/>
                  <a:pt x="10807" y="3502"/>
                </a:cubicBezTo>
                <a:cubicBezTo>
                  <a:pt x="10568" y="3502"/>
                  <a:pt x="10345" y="3655"/>
                  <a:pt x="10275" y="3876"/>
                </a:cubicBezTo>
                <a:lnTo>
                  <a:pt x="8858" y="3495"/>
                </a:lnTo>
                <a:lnTo>
                  <a:pt x="8870" y="3411"/>
                </a:lnTo>
                <a:cubicBezTo>
                  <a:pt x="8966" y="3090"/>
                  <a:pt x="8775" y="2757"/>
                  <a:pt x="8454" y="2673"/>
                </a:cubicBezTo>
                <a:lnTo>
                  <a:pt x="5679" y="1792"/>
                </a:lnTo>
                <a:cubicBezTo>
                  <a:pt x="5663" y="1787"/>
                  <a:pt x="5646" y="1785"/>
                  <a:pt x="5629" y="1785"/>
                </a:cubicBezTo>
                <a:cubicBezTo>
                  <a:pt x="5561" y="1785"/>
                  <a:pt x="5496" y="1823"/>
                  <a:pt x="5477" y="1899"/>
                </a:cubicBezTo>
                <a:cubicBezTo>
                  <a:pt x="5453" y="1983"/>
                  <a:pt x="5489" y="2078"/>
                  <a:pt x="5584" y="2102"/>
                </a:cubicBezTo>
                <a:lnTo>
                  <a:pt x="8346" y="2983"/>
                </a:lnTo>
                <a:cubicBezTo>
                  <a:pt x="8501" y="3030"/>
                  <a:pt x="8585" y="3197"/>
                  <a:pt x="8549" y="3340"/>
                </a:cubicBezTo>
                <a:cubicBezTo>
                  <a:pt x="8049" y="5162"/>
                  <a:pt x="8144" y="4816"/>
                  <a:pt x="8073" y="5126"/>
                </a:cubicBezTo>
                <a:cubicBezTo>
                  <a:pt x="8030" y="5263"/>
                  <a:pt x="7904" y="5344"/>
                  <a:pt x="7776" y="5344"/>
                </a:cubicBezTo>
                <a:cubicBezTo>
                  <a:pt x="7760" y="5344"/>
                  <a:pt x="7743" y="5343"/>
                  <a:pt x="7727" y="5340"/>
                </a:cubicBezTo>
                <a:lnTo>
                  <a:pt x="2393" y="4161"/>
                </a:lnTo>
                <a:lnTo>
                  <a:pt x="3155" y="1352"/>
                </a:lnTo>
                <a:lnTo>
                  <a:pt x="4977" y="1923"/>
                </a:lnTo>
                <a:cubicBezTo>
                  <a:pt x="4996" y="1931"/>
                  <a:pt x="5016" y="1935"/>
                  <a:pt x="5035" y="1935"/>
                </a:cubicBezTo>
                <a:cubicBezTo>
                  <a:pt x="5100" y="1935"/>
                  <a:pt x="5161" y="1892"/>
                  <a:pt x="5179" y="1828"/>
                </a:cubicBezTo>
                <a:cubicBezTo>
                  <a:pt x="5203" y="1733"/>
                  <a:pt x="5167" y="1649"/>
                  <a:pt x="5072" y="1614"/>
                </a:cubicBezTo>
                <a:lnTo>
                  <a:pt x="3239" y="1030"/>
                </a:lnTo>
                <a:cubicBezTo>
                  <a:pt x="3262" y="935"/>
                  <a:pt x="3405" y="661"/>
                  <a:pt x="3227" y="340"/>
                </a:cubicBezTo>
                <a:cubicBezTo>
                  <a:pt x="3095" y="109"/>
                  <a:pt x="2869" y="0"/>
                  <a:pt x="264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76FB4B09-F8C3-932D-3082-9444ECDD1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221" y="1714079"/>
            <a:ext cx="1130500" cy="1130500"/>
          </a:xfrm>
          <a:prstGeom prst="rect">
            <a:avLst/>
          </a:prstGeom>
        </p:spPr>
      </p:pic>
      <p:pic>
        <p:nvPicPr>
          <p:cNvPr id="4" name="Image 4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8ECEB747-785F-C229-D553-03212A68A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746" y="1582342"/>
            <a:ext cx="1210866" cy="1210866"/>
          </a:xfrm>
          <a:prstGeom prst="rect">
            <a:avLst/>
          </a:prstGeom>
        </p:spPr>
      </p:pic>
      <p:pic>
        <p:nvPicPr>
          <p:cNvPr id="5" name="Image 5">
            <a:extLst>
              <a:ext uri="{FF2B5EF4-FFF2-40B4-BE49-F238E27FC236}">
                <a16:creationId xmlns:a16="http://schemas.microsoft.com/office/drawing/2014/main" id="{D502A98F-52E3-7BA2-FD65-C046695C5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6013" y="1592428"/>
            <a:ext cx="1067991" cy="1067991"/>
          </a:xfrm>
          <a:prstGeom prst="rect">
            <a:avLst/>
          </a:prstGeom>
        </p:spPr>
      </p:pic>
      <p:pic>
        <p:nvPicPr>
          <p:cNvPr id="8" name="Image 8">
            <a:extLst>
              <a:ext uri="{FF2B5EF4-FFF2-40B4-BE49-F238E27FC236}">
                <a16:creationId xmlns:a16="http://schemas.microsoft.com/office/drawing/2014/main" id="{A4725EDB-9E3D-6BEF-834C-48EFBA42E8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8042" y="1862105"/>
            <a:ext cx="814388" cy="796529"/>
          </a:xfrm>
          <a:prstGeom prst="rect">
            <a:avLst/>
          </a:prstGeom>
        </p:spPr>
      </p:pic>
      <p:sp>
        <p:nvSpPr>
          <p:cNvPr id="19" name="Google Shape;183;p40">
            <a:extLst>
              <a:ext uri="{FF2B5EF4-FFF2-40B4-BE49-F238E27FC236}">
                <a16:creationId xmlns:a16="http://schemas.microsoft.com/office/drawing/2014/main" id="{E2A7BC0B-34ED-385B-69B5-741C9A40A349}"/>
              </a:ext>
            </a:extLst>
          </p:cNvPr>
          <p:cNvSpPr txBox="1">
            <a:spLocks/>
          </p:cNvSpPr>
          <p:nvPr/>
        </p:nvSpPr>
        <p:spPr>
          <a:xfrm>
            <a:off x="617593" y="3441390"/>
            <a:ext cx="2258986" cy="899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" sz="1400" dirty="0">
                <a:solidFill>
                  <a:schemeClr val="bg1"/>
                </a:solidFill>
                <a:latin typeface="Montserrat Light" panose="020B0604020202020204" pitchFamily="2" charset="0"/>
              </a:rPr>
              <a:t>Manipulation et initialisation automatique de la base de données </a:t>
            </a:r>
            <a:endParaRPr lang="en-US" sz="1400" dirty="0">
              <a:solidFill>
                <a:schemeClr val="bg1"/>
              </a:solidFill>
              <a:latin typeface="Montserrat Light" panose="020B0604020202020204" pitchFamily="2" charset="0"/>
            </a:endParaRPr>
          </a:p>
        </p:txBody>
      </p:sp>
      <p:sp>
        <p:nvSpPr>
          <p:cNvPr id="22" name="Google Shape;183;p40">
            <a:extLst>
              <a:ext uri="{FF2B5EF4-FFF2-40B4-BE49-F238E27FC236}">
                <a16:creationId xmlns:a16="http://schemas.microsoft.com/office/drawing/2014/main" id="{E9D1A4C0-82DF-4877-790B-BB92404C64AB}"/>
              </a:ext>
            </a:extLst>
          </p:cNvPr>
          <p:cNvSpPr txBox="1">
            <a:spLocks/>
          </p:cNvSpPr>
          <p:nvPr/>
        </p:nvSpPr>
        <p:spPr>
          <a:xfrm>
            <a:off x="3492703" y="3563762"/>
            <a:ext cx="2258986" cy="655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fr-FR" sz="1400" dirty="0">
                <a:solidFill>
                  <a:schemeClr val="bg1"/>
                </a:solidFill>
                <a:latin typeface="Montserrat Light" panose="020B0604020202020204" pitchFamily="2" charset="0"/>
              </a:rPr>
              <a:t>Requêtage base de données</a:t>
            </a:r>
          </a:p>
        </p:txBody>
      </p:sp>
      <p:sp>
        <p:nvSpPr>
          <p:cNvPr id="23" name="Google Shape;183;p40">
            <a:extLst>
              <a:ext uri="{FF2B5EF4-FFF2-40B4-BE49-F238E27FC236}">
                <a16:creationId xmlns:a16="http://schemas.microsoft.com/office/drawing/2014/main" id="{48BE0F04-E0AC-EF6E-B830-BADF0D08FE71}"/>
              </a:ext>
            </a:extLst>
          </p:cNvPr>
          <p:cNvSpPr txBox="1">
            <a:spLocks/>
          </p:cNvSpPr>
          <p:nvPr/>
        </p:nvSpPr>
        <p:spPr>
          <a:xfrm>
            <a:off x="6151973" y="3563762"/>
            <a:ext cx="2258986" cy="655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" sz="1400" dirty="0">
                <a:solidFill>
                  <a:schemeClr val="bg1"/>
                </a:solidFill>
                <a:latin typeface="Montserrat Light" panose="020B0604020202020204" pitchFamily="2" charset="0"/>
              </a:rPr>
              <a:t>Gestion de l’entrepot de données et du reporting</a:t>
            </a:r>
            <a:endParaRPr lang="en-US" sz="1400" dirty="0">
              <a:solidFill>
                <a:schemeClr val="bg1"/>
              </a:solidFill>
              <a:latin typeface="Montserrat Light" panose="020B0604020202020204" pitchFamily="2" charset="0"/>
            </a:endParaRPr>
          </a:p>
        </p:txBody>
      </p:sp>
      <p:sp>
        <p:nvSpPr>
          <p:cNvPr id="24" name="Google Shape;178;p40">
            <a:extLst>
              <a:ext uri="{FF2B5EF4-FFF2-40B4-BE49-F238E27FC236}">
                <a16:creationId xmlns:a16="http://schemas.microsoft.com/office/drawing/2014/main" id="{A1C65278-C144-1D6F-5885-E4F8F33D0851}"/>
              </a:ext>
            </a:extLst>
          </p:cNvPr>
          <p:cNvSpPr txBox="1">
            <a:spLocks/>
          </p:cNvSpPr>
          <p:nvPr/>
        </p:nvSpPr>
        <p:spPr>
          <a:xfrm>
            <a:off x="8579005" y="4653774"/>
            <a:ext cx="564995" cy="527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400" dirty="0">
                <a:solidFill>
                  <a:schemeClr val="bg1"/>
                </a:solidFill>
              </a:rPr>
              <a:t>13</a:t>
            </a:r>
            <a:endParaRPr lang="e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/>
      <p:bldP spid="237" grpId="0"/>
      <p:bldP spid="247" grpId="0" animBg="1"/>
      <p:bldP spid="22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49393924-C783-FFFD-0B58-0AC8D494A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255" y="1417427"/>
            <a:ext cx="3615489" cy="19870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Image 11" descr="Une image contenant table&#10;&#10;Description générée automatiquement">
            <a:extLst>
              <a:ext uri="{FF2B5EF4-FFF2-40B4-BE49-F238E27FC236}">
                <a16:creationId xmlns:a16="http://schemas.microsoft.com/office/drawing/2014/main" id="{5D8BE94B-E2E4-66AD-B231-6904D1337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866" y="3680064"/>
            <a:ext cx="6578265" cy="8996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Google Shape;233;p46">
            <a:extLst>
              <a:ext uri="{FF2B5EF4-FFF2-40B4-BE49-F238E27FC236}">
                <a16:creationId xmlns:a16="http://schemas.microsoft.com/office/drawing/2014/main" id="{0A92B985-6FD6-B211-98F5-B132D44035CA}"/>
              </a:ext>
            </a:extLst>
          </p:cNvPr>
          <p:cNvSpPr txBox="1">
            <a:spLocks/>
          </p:cNvSpPr>
          <p:nvPr/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LES ANALYSES POUR LES GESTIONNAIRES</a:t>
            </a:r>
          </a:p>
        </p:txBody>
      </p:sp>
      <p:cxnSp>
        <p:nvCxnSpPr>
          <p:cNvPr id="13" name="Google Shape;234;p46">
            <a:extLst>
              <a:ext uri="{FF2B5EF4-FFF2-40B4-BE49-F238E27FC236}">
                <a16:creationId xmlns:a16="http://schemas.microsoft.com/office/drawing/2014/main" id="{381B0FE9-3FBB-FCA5-6E6D-B8FFA89F96F4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6" name="Google Shape;178;p40">
            <a:extLst>
              <a:ext uri="{FF2B5EF4-FFF2-40B4-BE49-F238E27FC236}">
                <a16:creationId xmlns:a16="http://schemas.microsoft.com/office/drawing/2014/main" id="{F15511B0-51DA-E61F-93B9-C02C0F963D67}"/>
              </a:ext>
            </a:extLst>
          </p:cNvPr>
          <p:cNvSpPr txBox="1">
            <a:spLocks/>
          </p:cNvSpPr>
          <p:nvPr/>
        </p:nvSpPr>
        <p:spPr>
          <a:xfrm>
            <a:off x="8579005" y="4653774"/>
            <a:ext cx="564995" cy="527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400" dirty="0">
                <a:solidFill>
                  <a:schemeClr val="bg1"/>
                </a:solidFill>
              </a:rPr>
              <a:t>14</a:t>
            </a:r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424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9">
            <a:extLst>
              <a:ext uri="{FF2B5EF4-FFF2-40B4-BE49-F238E27FC236}">
                <a16:creationId xmlns:a16="http://schemas.microsoft.com/office/drawing/2014/main" id="{9F2C94F0-7B97-EC3B-B5B6-9E4E7A5E1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805" y="1173080"/>
            <a:ext cx="2743200" cy="36861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Google Shape;233;p46">
            <a:extLst>
              <a:ext uri="{FF2B5EF4-FFF2-40B4-BE49-F238E27FC236}">
                <a16:creationId xmlns:a16="http://schemas.microsoft.com/office/drawing/2014/main" id="{54C217DE-3E2D-2D9B-E83B-9D131A3C8C9A}"/>
              </a:ext>
            </a:extLst>
          </p:cNvPr>
          <p:cNvSpPr txBox="1">
            <a:spLocks/>
          </p:cNvSpPr>
          <p:nvPr/>
        </p:nvSpPr>
        <p:spPr>
          <a:xfrm>
            <a:off x="938499" y="445025"/>
            <a:ext cx="5987581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ETL : PASSAGE PAR LES </a:t>
            </a:r>
            <a:r>
              <a:rPr lang="en"/>
              <a:t>VUES SQL</a:t>
            </a:r>
            <a:endParaRPr lang="en" dirty="0"/>
          </a:p>
        </p:txBody>
      </p:sp>
      <p:cxnSp>
        <p:nvCxnSpPr>
          <p:cNvPr id="13" name="Google Shape;234;p46">
            <a:extLst>
              <a:ext uri="{FF2B5EF4-FFF2-40B4-BE49-F238E27FC236}">
                <a16:creationId xmlns:a16="http://schemas.microsoft.com/office/drawing/2014/main" id="{A12B9208-0770-EA90-B119-C3C650C0CD23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6" name="Google Shape;178;p40">
            <a:extLst>
              <a:ext uri="{FF2B5EF4-FFF2-40B4-BE49-F238E27FC236}">
                <a16:creationId xmlns:a16="http://schemas.microsoft.com/office/drawing/2014/main" id="{926DCE46-ADD7-5EA0-1A7E-9BAD0451E3FD}"/>
              </a:ext>
            </a:extLst>
          </p:cNvPr>
          <p:cNvSpPr txBox="1">
            <a:spLocks/>
          </p:cNvSpPr>
          <p:nvPr/>
        </p:nvSpPr>
        <p:spPr>
          <a:xfrm>
            <a:off x="8579005" y="4653774"/>
            <a:ext cx="564995" cy="527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400" dirty="0">
                <a:solidFill>
                  <a:schemeClr val="bg1"/>
                </a:solidFill>
              </a:rPr>
              <a:t>15</a:t>
            </a:r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14" name="Image 16" descr="Une image contenant texte&#10;&#10;Description générée automatiquement">
            <a:extLst>
              <a:ext uri="{FF2B5EF4-FFF2-40B4-BE49-F238E27FC236}">
                <a16:creationId xmlns:a16="http://schemas.microsoft.com/office/drawing/2014/main" id="{42A8CE1D-83D3-405B-53BA-D759C00C3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60" y="1027654"/>
            <a:ext cx="5172074" cy="39770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9524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040127E0-BDD7-255E-5502-9481F6829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78" y="1164140"/>
            <a:ext cx="3194385" cy="35295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Google Shape;178;p40">
            <a:extLst>
              <a:ext uri="{FF2B5EF4-FFF2-40B4-BE49-F238E27FC236}">
                <a16:creationId xmlns:a16="http://schemas.microsoft.com/office/drawing/2014/main" id="{8E52BDEA-3C8C-FA82-7CE2-4A0C9C52957C}"/>
              </a:ext>
            </a:extLst>
          </p:cNvPr>
          <p:cNvSpPr txBox="1">
            <a:spLocks/>
          </p:cNvSpPr>
          <p:nvPr/>
        </p:nvSpPr>
        <p:spPr>
          <a:xfrm>
            <a:off x="8579005" y="4653774"/>
            <a:ext cx="564995" cy="527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400" dirty="0">
                <a:solidFill>
                  <a:schemeClr val="bg1"/>
                </a:solidFill>
              </a:rPr>
              <a:t>16</a:t>
            </a:r>
            <a:endParaRPr lang="en" dirty="0">
              <a:solidFill>
                <a:schemeClr val="bg1"/>
              </a:solidFill>
            </a:endParaRPr>
          </a:p>
        </p:txBody>
      </p:sp>
      <p:pic>
        <p:nvPicPr>
          <p:cNvPr id="11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0A692E8A-8BB0-36C6-E67C-8EB4DBDEA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334" y="1097454"/>
            <a:ext cx="4593055" cy="36629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Google Shape;233;p46">
            <a:extLst>
              <a:ext uri="{FF2B5EF4-FFF2-40B4-BE49-F238E27FC236}">
                <a16:creationId xmlns:a16="http://schemas.microsoft.com/office/drawing/2014/main" id="{450E6117-6A6D-C4B0-A2C6-31F55597364F}"/>
              </a:ext>
            </a:extLst>
          </p:cNvPr>
          <p:cNvSpPr txBox="1">
            <a:spLocks/>
          </p:cNvSpPr>
          <p:nvPr/>
        </p:nvSpPr>
        <p:spPr>
          <a:xfrm>
            <a:off x="921834" y="414022"/>
            <a:ext cx="586902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IMPORT DES DONNEES</a:t>
            </a:r>
          </a:p>
        </p:txBody>
      </p:sp>
      <p:cxnSp>
        <p:nvCxnSpPr>
          <p:cNvPr id="13" name="Google Shape;234;p46">
            <a:extLst>
              <a:ext uri="{FF2B5EF4-FFF2-40B4-BE49-F238E27FC236}">
                <a16:creationId xmlns:a16="http://schemas.microsoft.com/office/drawing/2014/main" id="{78043AD0-66D2-AC11-B2D4-DBEAB3E52C16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786020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2319454" y="3137209"/>
            <a:ext cx="6824546" cy="14108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DEMONSTRATION</a:t>
            </a:r>
            <a:endParaRPr sz="4800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08F82DD-728C-6993-6FE6-4CFE8935A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79142"/>
            <a:ext cx="3137209" cy="3137209"/>
          </a:xfrm>
          <a:prstGeom prst="rect">
            <a:avLst/>
          </a:prstGeom>
        </p:spPr>
      </p:pic>
      <p:sp>
        <p:nvSpPr>
          <p:cNvPr id="8" name="Google Shape;178;p40">
            <a:extLst>
              <a:ext uri="{FF2B5EF4-FFF2-40B4-BE49-F238E27FC236}">
                <a16:creationId xmlns:a16="http://schemas.microsoft.com/office/drawing/2014/main" id="{9D683E1C-770C-F9EE-CD69-2358920C6A34}"/>
              </a:ext>
            </a:extLst>
          </p:cNvPr>
          <p:cNvSpPr txBox="1">
            <a:spLocks/>
          </p:cNvSpPr>
          <p:nvPr/>
        </p:nvSpPr>
        <p:spPr>
          <a:xfrm>
            <a:off x="8579005" y="4631472"/>
            <a:ext cx="564995" cy="527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400" dirty="0">
                <a:solidFill>
                  <a:schemeClr val="bg1"/>
                </a:solidFill>
              </a:rPr>
              <a:t>17</a:t>
            </a:r>
            <a:endParaRPr lang="e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57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 lang="fr-FR"/>
          </a:p>
        </p:txBody>
      </p:sp>
      <p:sp>
        <p:nvSpPr>
          <p:cNvPr id="1994" name="Google Shape;1994;p57"/>
          <p:cNvSpPr txBox="1">
            <a:spLocks noGrp="1"/>
          </p:cNvSpPr>
          <p:nvPr>
            <p:ph type="body" idx="1"/>
          </p:nvPr>
        </p:nvSpPr>
        <p:spPr>
          <a:xfrm>
            <a:off x="763031" y="2720000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fr-FR" dirty="0"/>
              <a:t>Peut être exercé par un utilisateur réel</a:t>
            </a:r>
          </a:p>
          <a:p>
            <a:pPr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fr-FR" dirty="0"/>
              <a:t>Montée en compétence sur Power BI</a:t>
            </a:r>
          </a:p>
          <a:p>
            <a:pPr>
              <a:spcBef>
                <a:spcPts val="1000"/>
              </a:spcBef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fr-FR" dirty="0"/>
              <a:t>Travailler sur un autre domaine: Informatique </a:t>
            </a:r>
            <a:r>
              <a:rPr lang="fr-FR" dirty="0" err="1"/>
              <a:t>decisionnelle</a:t>
            </a:r>
            <a:endParaRPr lang="fr-FR" dirty="0"/>
          </a:p>
        </p:txBody>
      </p:sp>
      <p:sp>
        <p:nvSpPr>
          <p:cNvPr id="1995" name="Google Shape;1995;p57"/>
          <p:cNvSpPr txBox="1">
            <a:spLocks noGrp="1"/>
          </p:cNvSpPr>
          <p:nvPr>
            <p:ph type="body" idx="2"/>
          </p:nvPr>
        </p:nvSpPr>
        <p:spPr>
          <a:xfrm>
            <a:off x="4975822" y="2720000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" dirty="0"/>
              <a:t>Le temps</a:t>
            </a:r>
          </a:p>
          <a:p>
            <a:pPr>
              <a:buFont typeface="Wingdings" panose="05000000000000000000" pitchFamily="2" charset="2"/>
              <a:buChar char="§"/>
            </a:pPr>
            <a:endParaRPr lang="en" dirty="0"/>
          </a:p>
          <a:p>
            <a:pPr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" dirty="0"/>
              <a:t>Manque de données</a:t>
            </a:r>
          </a:p>
          <a:p>
            <a:pPr>
              <a:spcBef>
                <a:spcPts val="1000"/>
              </a:spcBef>
              <a:buFont typeface="Wingdings" panose="05000000000000000000" pitchFamily="2" charset="2"/>
              <a:buChar char="§"/>
            </a:pPr>
            <a:endParaRPr lang="en" dirty="0"/>
          </a:p>
          <a:p>
            <a:pPr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" dirty="0"/>
              <a:t>Projet parallèle </a:t>
            </a:r>
          </a:p>
          <a:p>
            <a:pPr>
              <a:spcBef>
                <a:spcPts val="1000"/>
              </a:spcBef>
              <a:spcAft>
                <a:spcPts val="1000"/>
              </a:spcAft>
              <a:buFont typeface="Wingdings" panose="05000000000000000000" pitchFamily="2" charset="2"/>
              <a:buChar char="§"/>
            </a:pPr>
            <a:endParaRPr lang="en" dirty="0"/>
          </a:p>
        </p:txBody>
      </p:sp>
      <p:sp>
        <p:nvSpPr>
          <p:cNvPr id="1996" name="Google Shape;1996;p57"/>
          <p:cNvSpPr txBox="1">
            <a:spLocks noGrp="1"/>
          </p:cNvSpPr>
          <p:nvPr>
            <p:ph type="title" idx="3"/>
          </p:nvPr>
        </p:nvSpPr>
        <p:spPr>
          <a:xfrm>
            <a:off x="763031" y="2023350"/>
            <a:ext cx="3405158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AVANTAGES</a:t>
            </a:r>
            <a:endParaRPr lang="fr-FR" dirty="0"/>
          </a:p>
        </p:txBody>
      </p:sp>
      <p:sp>
        <p:nvSpPr>
          <p:cNvPr id="1997" name="Google Shape;1997;p57"/>
          <p:cNvSpPr txBox="1">
            <a:spLocks noGrp="1"/>
          </p:cNvSpPr>
          <p:nvPr>
            <p:ph type="title" idx="4"/>
          </p:nvPr>
        </p:nvSpPr>
        <p:spPr>
          <a:xfrm>
            <a:off x="4975811" y="2023350"/>
            <a:ext cx="3405158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dirty="0"/>
              <a:t>CONTRAINTES </a:t>
            </a:r>
          </a:p>
        </p:txBody>
      </p:sp>
      <p:cxnSp>
        <p:nvCxnSpPr>
          <p:cNvPr id="1998" name="Google Shape;1998;p5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 12">
            <a:extLst>
              <a:ext uri="{FF2B5EF4-FFF2-40B4-BE49-F238E27FC236}">
                <a16:creationId xmlns:a16="http://schemas.microsoft.com/office/drawing/2014/main" id="{C791B209-3E92-2675-DA8A-E1A7848B9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929" y="984605"/>
            <a:ext cx="1100139" cy="1100139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9AF2474-82E6-AA63-4AED-DD44BE6B8002}"/>
              </a:ext>
            </a:extLst>
          </p:cNvPr>
          <p:cNvCxnSpPr>
            <a:cxnSpLocks/>
          </p:cNvCxnSpPr>
          <p:nvPr/>
        </p:nvCxnSpPr>
        <p:spPr>
          <a:xfrm>
            <a:off x="4571999" y="2716436"/>
            <a:ext cx="0" cy="1799064"/>
          </a:xfrm>
          <a:prstGeom prst="line">
            <a:avLst/>
          </a:prstGeom>
          <a:ln w="12700">
            <a:solidFill>
              <a:srgbClr val="FFBD8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178;p40">
            <a:extLst>
              <a:ext uri="{FF2B5EF4-FFF2-40B4-BE49-F238E27FC236}">
                <a16:creationId xmlns:a16="http://schemas.microsoft.com/office/drawing/2014/main" id="{DACBB807-2E0E-748A-8E90-C8970D0E3305}"/>
              </a:ext>
            </a:extLst>
          </p:cNvPr>
          <p:cNvSpPr txBox="1">
            <a:spLocks/>
          </p:cNvSpPr>
          <p:nvPr/>
        </p:nvSpPr>
        <p:spPr>
          <a:xfrm>
            <a:off x="8579005" y="4631472"/>
            <a:ext cx="564995" cy="527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400" dirty="0">
                <a:solidFill>
                  <a:schemeClr val="bg1"/>
                </a:solidFill>
              </a:rPr>
              <a:t>18</a:t>
            </a:r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23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p68"/>
          <p:cNvSpPr txBox="1">
            <a:spLocks noGrp="1"/>
          </p:cNvSpPr>
          <p:nvPr>
            <p:ph type="title"/>
          </p:nvPr>
        </p:nvSpPr>
        <p:spPr>
          <a:xfrm>
            <a:off x="894900" y="1507273"/>
            <a:ext cx="323569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 dirty="0"/>
              <a:t>MERCI !</a:t>
            </a:r>
            <a:endParaRPr lang="en-US" dirty="0"/>
          </a:p>
        </p:txBody>
      </p:sp>
      <p:sp>
        <p:nvSpPr>
          <p:cNvPr id="2160" name="Google Shape;2160;p68"/>
          <p:cNvSpPr txBox="1">
            <a:spLocks noGrp="1"/>
          </p:cNvSpPr>
          <p:nvPr>
            <p:ph type="subTitle" idx="1"/>
          </p:nvPr>
        </p:nvSpPr>
        <p:spPr>
          <a:xfrm>
            <a:off x="825190" y="2397026"/>
            <a:ext cx="3305400" cy="8874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  <a:latin typeface="Montserrat ExtraBold" panose="00000900000000000000" pitchFamily="2" charset="0"/>
              </a:rPr>
              <a:t>QUESTION ?</a:t>
            </a:r>
            <a:endParaRPr sz="3600" dirty="0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cxnSp>
        <p:nvCxnSpPr>
          <p:cNvPr id="2161" name="Google Shape;2161;p68"/>
          <p:cNvCxnSpPr>
            <a:cxnSpLocks/>
          </p:cNvCxnSpPr>
          <p:nvPr/>
        </p:nvCxnSpPr>
        <p:spPr>
          <a:xfrm>
            <a:off x="1909177" y="2191304"/>
            <a:ext cx="100361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162" name="Google Shape;2162;p68"/>
          <p:cNvSpPr txBox="1"/>
          <p:nvPr/>
        </p:nvSpPr>
        <p:spPr>
          <a:xfrm>
            <a:off x="894900" y="4196425"/>
            <a:ext cx="30000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Please keep this slide for attribution.</a:t>
            </a:r>
            <a:endParaRPr sz="1100">
              <a:solidFill>
                <a:schemeClr val="accen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652236-1807-68E9-F808-3269945B101B}"/>
              </a:ext>
            </a:extLst>
          </p:cNvPr>
          <p:cNvSpPr/>
          <p:nvPr/>
        </p:nvSpPr>
        <p:spPr>
          <a:xfrm>
            <a:off x="825190" y="3590693"/>
            <a:ext cx="3464312" cy="1091987"/>
          </a:xfrm>
          <a:prstGeom prst="rect">
            <a:avLst/>
          </a:prstGeom>
          <a:solidFill>
            <a:srgbClr val="0215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4F990A-E83A-AF40-A0E8-27E7CAF6D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502" y="923712"/>
            <a:ext cx="2005608" cy="272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415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7808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67514" y="2782038"/>
            <a:ext cx="2067000" cy="8999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1600" dirty="0"/>
              <a:t>PRESENTATION</a:t>
            </a:r>
            <a:br>
              <a:rPr lang="en" sz="1600" dirty="0"/>
            </a:br>
            <a:r>
              <a:rPr lang="en" sz="1600" dirty="0"/>
              <a:t>DU</a:t>
            </a:r>
            <a:br>
              <a:rPr lang="en" sz="1600" dirty="0"/>
            </a:br>
            <a:r>
              <a:rPr lang="en" sz="1600" dirty="0"/>
              <a:t>PROBLEME</a:t>
            </a:r>
            <a:endParaRPr lang="en-US" sz="1600"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2076759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3857577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87" name="Google Shape;187;p40"/>
          <p:cNvCxnSpPr/>
          <p:nvPr/>
        </p:nvCxnSpPr>
        <p:spPr>
          <a:xfrm>
            <a:off x="842708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2911659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4692477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7" name="Google Shape;170;p39">
            <a:extLst>
              <a:ext uri="{FF2B5EF4-FFF2-40B4-BE49-F238E27FC236}">
                <a16:creationId xmlns:a16="http://schemas.microsoft.com/office/drawing/2014/main" id="{B64D86A2-3273-64DB-2D15-8363F3C4BF0C}"/>
              </a:ext>
            </a:extLst>
          </p:cNvPr>
          <p:cNvSpPr txBox="1">
            <a:spLocks/>
          </p:cNvSpPr>
          <p:nvPr/>
        </p:nvSpPr>
        <p:spPr>
          <a:xfrm>
            <a:off x="2917424" y="811809"/>
            <a:ext cx="2920851" cy="949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400"/>
              <a:t>SOMMAIRE</a:t>
            </a:r>
          </a:p>
        </p:txBody>
      </p:sp>
      <p:cxnSp>
        <p:nvCxnSpPr>
          <p:cNvPr id="9" name="Google Shape;172;p39">
            <a:extLst>
              <a:ext uri="{FF2B5EF4-FFF2-40B4-BE49-F238E27FC236}">
                <a16:creationId xmlns:a16="http://schemas.microsoft.com/office/drawing/2014/main" id="{BD1050EB-BC0F-F2AC-C99F-650428482458}"/>
              </a:ext>
            </a:extLst>
          </p:cNvPr>
          <p:cNvCxnSpPr/>
          <p:nvPr/>
        </p:nvCxnSpPr>
        <p:spPr>
          <a:xfrm>
            <a:off x="3823991" y="1377895"/>
            <a:ext cx="109115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7" name="Google Shape;186;p40">
            <a:extLst>
              <a:ext uri="{FF2B5EF4-FFF2-40B4-BE49-F238E27FC236}">
                <a16:creationId xmlns:a16="http://schemas.microsoft.com/office/drawing/2014/main" id="{87BAF21C-272E-31CC-2C05-93951CED4674}"/>
              </a:ext>
            </a:extLst>
          </p:cNvPr>
          <p:cNvSpPr txBox="1">
            <a:spLocks/>
          </p:cNvSpPr>
          <p:nvPr/>
        </p:nvSpPr>
        <p:spPr>
          <a:xfrm>
            <a:off x="5663648" y="1778093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/>
              <a:t>04</a:t>
            </a:r>
          </a:p>
        </p:txBody>
      </p:sp>
      <p:cxnSp>
        <p:nvCxnSpPr>
          <p:cNvPr id="18" name="Google Shape;189;p40">
            <a:extLst>
              <a:ext uri="{FF2B5EF4-FFF2-40B4-BE49-F238E27FC236}">
                <a16:creationId xmlns:a16="http://schemas.microsoft.com/office/drawing/2014/main" id="{7B365BA0-F71B-D672-F759-DE83FB32F189}"/>
              </a:ext>
            </a:extLst>
          </p:cNvPr>
          <p:cNvCxnSpPr>
            <a:cxnSpLocks/>
          </p:cNvCxnSpPr>
          <p:nvPr/>
        </p:nvCxnSpPr>
        <p:spPr>
          <a:xfrm>
            <a:off x="6491155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9" name="Google Shape;186;p40">
            <a:extLst>
              <a:ext uri="{FF2B5EF4-FFF2-40B4-BE49-F238E27FC236}">
                <a16:creationId xmlns:a16="http://schemas.microsoft.com/office/drawing/2014/main" id="{13252086-9EE3-185A-977C-9E8E179C5A2A}"/>
              </a:ext>
            </a:extLst>
          </p:cNvPr>
          <p:cNvSpPr txBox="1">
            <a:spLocks/>
          </p:cNvSpPr>
          <p:nvPr/>
        </p:nvSpPr>
        <p:spPr>
          <a:xfrm>
            <a:off x="7289830" y="1778093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/>
              <a:t>05</a:t>
            </a:r>
          </a:p>
        </p:txBody>
      </p:sp>
      <p:cxnSp>
        <p:nvCxnSpPr>
          <p:cNvPr id="20" name="Google Shape;189;p40">
            <a:extLst>
              <a:ext uri="{FF2B5EF4-FFF2-40B4-BE49-F238E27FC236}">
                <a16:creationId xmlns:a16="http://schemas.microsoft.com/office/drawing/2014/main" id="{CFBE18C4-4011-0158-47C2-E9E99059AE12}"/>
              </a:ext>
            </a:extLst>
          </p:cNvPr>
          <p:cNvCxnSpPr>
            <a:cxnSpLocks/>
          </p:cNvCxnSpPr>
          <p:nvPr/>
        </p:nvCxnSpPr>
        <p:spPr>
          <a:xfrm>
            <a:off x="8117337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" name="Google Shape;183;p40">
            <a:extLst>
              <a:ext uri="{FF2B5EF4-FFF2-40B4-BE49-F238E27FC236}">
                <a16:creationId xmlns:a16="http://schemas.microsoft.com/office/drawing/2014/main" id="{1D121794-70C8-35EB-795D-2FAB5CE594C7}"/>
              </a:ext>
            </a:extLst>
          </p:cNvPr>
          <p:cNvSpPr txBox="1">
            <a:spLocks/>
          </p:cNvSpPr>
          <p:nvPr/>
        </p:nvSpPr>
        <p:spPr>
          <a:xfrm>
            <a:off x="2077423" y="2779674"/>
            <a:ext cx="2067000" cy="115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600"/>
              <a:t>PRESENTATION</a:t>
            </a:r>
            <a:br>
              <a:rPr lang="en" sz="1600"/>
            </a:br>
            <a:r>
              <a:rPr lang="en" sz="1600"/>
              <a:t>DES</a:t>
            </a:r>
            <a:br>
              <a:rPr lang="en" sz="1600"/>
            </a:br>
            <a:r>
              <a:rPr lang="en" sz="1600"/>
              <a:t>OBJECTIFS</a:t>
            </a:r>
            <a:endParaRPr lang="en-US" sz="1600"/>
          </a:p>
          <a:p>
            <a:endParaRPr lang="en-US" sz="1600"/>
          </a:p>
        </p:txBody>
      </p:sp>
      <p:sp>
        <p:nvSpPr>
          <p:cNvPr id="27" name="Google Shape;183;p40">
            <a:extLst>
              <a:ext uri="{FF2B5EF4-FFF2-40B4-BE49-F238E27FC236}">
                <a16:creationId xmlns:a16="http://schemas.microsoft.com/office/drawing/2014/main" id="{1AC605B3-E587-60B2-C959-D1302A124A1B}"/>
              </a:ext>
            </a:extLst>
          </p:cNvPr>
          <p:cNvSpPr txBox="1">
            <a:spLocks/>
          </p:cNvSpPr>
          <p:nvPr/>
        </p:nvSpPr>
        <p:spPr>
          <a:xfrm>
            <a:off x="3884121" y="2797603"/>
            <a:ext cx="2067000" cy="436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SOLUTION</a:t>
            </a:r>
          </a:p>
        </p:txBody>
      </p:sp>
      <p:sp>
        <p:nvSpPr>
          <p:cNvPr id="28" name="Google Shape;183;p40">
            <a:extLst>
              <a:ext uri="{FF2B5EF4-FFF2-40B4-BE49-F238E27FC236}">
                <a16:creationId xmlns:a16="http://schemas.microsoft.com/office/drawing/2014/main" id="{9326B4E7-BFCB-61B8-4D3D-F3F42503FBAE}"/>
              </a:ext>
            </a:extLst>
          </p:cNvPr>
          <p:cNvSpPr txBox="1">
            <a:spLocks/>
          </p:cNvSpPr>
          <p:nvPr/>
        </p:nvSpPr>
        <p:spPr>
          <a:xfrm>
            <a:off x="5697754" y="2790277"/>
            <a:ext cx="2067000" cy="950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DONNEES</a:t>
            </a:r>
          </a:p>
          <a:p>
            <a:r>
              <a:rPr lang="en-US"/>
              <a:t>ET</a:t>
            </a:r>
          </a:p>
          <a:p>
            <a:r>
              <a:rPr lang="en-US"/>
              <a:t>RESSOURCES </a:t>
            </a:r>
          </a:p>
        </p:txBody>
      </p:sp>
      <p:sp>
        <p:nvSpPr>
          <p:cNvPr id="29" name="Google Shape;183;p40">
            <a:extLst>
              <a:ext uri="{FF2B5EF4-FFF2-40B4-BE49-F238E27FC236}">
                <a16:creationId xmlns:a16="http://schemas.microsoft.com/office/drawing/2014/main" id="{A9C88F47-4B24-CDB5-43C9-E8A288985B81}"/>
              </a:ext>
            </a:extLst>
          </p:cNvPr>
          <p:cNvSpPr txBox="1">
            <a:spLocks/>
          </p:cNvSpPr>
          <p:nvPr/>
        </p:nvSpPr>
        <p:spPr>
          <a:xfrm>
            <a:off x="7293293" y="2789199"/>
            <a:ext cx="2067000" cy="951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/>
              <a:t>MISE</a:t>
            </a:r>
          </a:p>
          <a:p>
            <a:r>
              <a:rPr lang="en-US"/>
              <a:t>EN</a:t>
            </a:r>
          </a:p>
          <a:p>
            <a:r>
              <a:rPr lang="en-US"/>
              <a:t>OEUVRE</a:t>
            </a:r>
          </a:p>
        </p:txBody>
      </p:sp>
      <p:sp>
        <p:nvSpPr>
          <p:cNvPr id="23" name="Google Shape;178;p40">
            <a:extLst>
              <a:ext uri="{FF2B5EF4-FFF2-40B4-BE49-F238E27FC236}">
                <a16:creationId xmlns:a16="http://schemas.microsoft.com/office/drawing/2014/main" id="{77D0223E-2555-2369-756C-2C1F5138B67A}"/>
              </a:ext>
            </a:extLst>
          </p:cNvPr>
          <p:cNvSpPr txBox="1">
            <a:spLocks/>
          </p:cNvSpPr>
          <p:nvPr/>
        </p:nvSpPr>
        <p:spPr>
          <a:xfrm>
            <a:off x="8579005" y="4631472"/>
            <a:ext cx="564995" cy="527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400" dirty="0">
                <a:solidFill>
                  <a:schemeClr val="bg1"/>
                </a:solidFill>
              </a:rPr>
              <a:t>2</a:t>
            </a:r>
            <a:endParaRPr lang="en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/>
      <p:bldP spid="183" grpId="0"/>
      <p:bldP spid="185" grpId="0"/>
      <p:bldP spid="186" grpId="0"/>
      <p:bldP spid="17" grpId="0"/>
      <p:bldP spid="19" grpId="0"/>
      <p:bldP spid="22" grpId="0"/>
      <p:bldP spid="27" grpId="0"/>
      <p:bldP spid="28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177749"/>
            <a:ext cx="4979873" cy="9998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PROBLEMATIQUE</a:t>
            </a:r>
            <a:endParaRPr sz="4000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PROBLEMATIQUE</a:t>
            </a:r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6" name="Google Shape;226;p45"/>
          <p:cNvSpPr txBox="1">
            <a:spLocks noGrp="1"/>
          </p:cNvSpPr>
          <p:nvPr>
            <p:ph type="subTitle" idx="3"/>
          </p:nvPr>
        </p:nvSpPr>
        <p:spPr>
          <a:xfrm>
            <a:off x="1496900" y="2111275"/>
            <a:ext cx="3588056" cy="2340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Manque de qualité sur les indicateurs de performance.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Dépenses en matière de coûts  importantes.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dirty="0"/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dirty="0"/>
              <a:t>Limite sur la capacité de traitement de grandes données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E669C82B-7D9A-1BE4-CBE8-049B9DF2E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99" y="1169875"/>
            <a:ext cx="941401" cy="941401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FFB6D550-E0C2-83E6-EEF8-634DD73A9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7800" y="1827551"/>
            <a:ext cx="2623949" cy="2623949"/>
          </a:xfrm>
          <a:prstGeom prst="rect">
            <a:avLst/>
          </a:prstGeom>
        </p:spPr>
      </p:pic>
      <p:sp>
        <p:nvSpPr>
          <p:cNvPr id="24" name="Google Shape;178;p40">
            <a:extLst>
              <a:ext uri="{FF2B5EF4-FFF2-40B4-BE49-F238E27FC236}">
                <a16:creationId xmlns:a16="http://schemas.microsoft.com/office/drawing/2014/main" id="{13140D50-97F9-CC54-FFC2-DE1C4F419488}"/>
              </a:ext>
            </a:extLst>
          </p:cNvPr>
          <p:cNvSpPr txBox="1">
            <a:spLocks/>
          </p:cNvSpPr>
          <p:nvPr/>
        </p:nvSpPr>
        <p:spPr>
          <a:xfrm>
            <a:off x="8579005" y="4631472"/>
            <a:ext cx="564995" cy="527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400" dirty="0">
                <a:solidFill>
                  <a:schemeClr val="bg1"/>
                </a:solidFill>
              </a:rPr>
              <a:t>4</a:t>
            </a:r>
            <a:endParaRPr lang="en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4156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177749"/>
            <a:ext cx="4979873" cy="9998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OBJECTIFS</a:t>
            </a:r>
            <a:endParaRPr sz="4000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601749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OBJECTIFS </a:t>
            </a:r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D9C07B6-A0AE-1382-F417-C6FB3344E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800" y="1965696"/>
            <a:ext cx="2467829" cy="2467829"/>
          </a:xfrm>
          <a:prstGeom prst="rect">
            <a:avLst/>
          </a:prstGeom>
        </p:spPr>
      </p:pic>
      <p:sp>
        <p:nvSpPr>
          <p:cNvPr id="10" name="Google Shape;226;p45">
            <a:extLst>
              <a:ext uri="{FF2B5EF4-FFF2-40B4-BE49-F238E27FC236}">
                <a16:creationId xmlns:a16="http://schemas.microsoft.com/office/drawing/2014/main" id="{D006FB38-D0E0-8337-DB8D-21725F2EC2DB}"/>
              </a:ext>
            </a:extLst>
          </p:cNvPr>
          <p:cNvSpPr txBox="1">
            <a:spLocks/>
          </p:cNvSpPr>
          <p:nvPr/>
        </p:nvSpPr>
        <p:spPr>
          <a:xfrm>
            <a:off x="938500" y="2029499"/>
            <a:ext cx="4146456" cy="2340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/>
              <a:t>Construire un entrepôt de données pour le suivi des avions et les vols opérés.​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/>
              <a:t>Implémenter </a:t>
            </a:r>
            <a:r>
              <a:rPr lang="fr-FR"/>
              <a:t>l'entrepôt</a:t>
            </a:r>
            <a:r>
              <a:rPr lang="fr-FR" dirty="0"/>
              <a:t> de données</a:t>
            </a:r>
            <a:r>
              <a:rPr lang="fr-FR"/>
              <a:t> </a:t>
            </a:r>
            <a:r>
              <a:rPr lang="fr-FR" dirty="0"/>
              <a:t> à partir d'un SGBD.​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/>
              <a:t>Extraire les données et les interpréter selon les besoins des utilisateurs.</a:t>
            </a:r>
          </a:p>
        </p:txBody>
      </p:sp>
      <p:sp>
        <p:nvSpPr>
          <p:cNvPr id="12" name="Google Shape;178;p40">
            <a:extLst>
              <a:ext uri="{FF2B5EF4-FFF2-40B4-BE49-F238E27FC236}">
                <a16:creationId xmlns:a16="http://schemas.microsoft.com/office/drawing/2014/main" id="{FBA63C0D-FB7A-5877-36FC-392D0C9C5FD1}"/>
              </a:ext>
            </a:extLst>
          </p:cNvPr>
          <p:cNvSpPr txBox="1">
            <a:spLocks/>
          </p:cNvSpPr>
          <p:nvPr/>
        </p:nvSpPr>
        <p:spPr>
          <a:xfrm>
            <a:off x="8579005" y="4631472"/>
            <a:ext cx="564995" cy="527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400" dirty="0">
                <a:solidFill>
                  <a:schemeClr val="bg1"/>
                </a:solidFill>
              </a:rPr>
              <a:t>6</a:t>
            </a:r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516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177749"/>
            <a:ext cx="4979873" cy="9998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sz="4000"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606769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1C56764-2554-9253-94E7-1BC835B7222C}"/>
              </a:ext>
            </a:extLst>
          </p:cNvPr>
          <p:cNvSpPr/>
          <p:nvPr/>
        </p:nvSpPr>
        <p:spPr>
          <a:xfrm>
            <a:off x="3253150" y="1918010"/>
            <a:ext cx="1851103" cy="2213558"/>
          </a:xfrm>
          <a:prstGeom prst="roundRect">
            <a:avLst/>
          </a:prstGeom>
          <a:solidFill>
            <a:srgbClr val="EDB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SOLUTION : ARCHITECTURE </a:t>
            </a:r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33F64655-6584-BA98-FA90-15C5123CF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952" y="2095887"/>
            <a:ext cx="1501851" cy="1501851"/>
          </a:xfrm>
          <a:prstGeom prst="rect">
            <a:avLst/>
          </a:prstGeom>
        </p:spPr>
      </p:pic>
      <p:sp>
        <p:nvSpPr>
          <p:cNvPr id="9" name="Google Shape;226;p45">
            <a:extLst>
              <a:ext uri="{FF2B5EF4-FFF2-40B4-BE49-F238E27FC236}">
                <a16:creationId xmlns:a16="http://schemas.microsoft.com/office/drawing/2014/main" id="{B5549F30-F8F1-8563-D586-CB6E76721137}"/>
              </a:ext>
            </a:extLst>
          </p:cNvPr>
          <p:cNvSpPr txBox="1">
            <a:spLocks/>
          </p:cNvSpPr>
          <p:nvPr/>
        </p:nvSpPr>
        <p:spPr>
          <a:xfrm>
            <a:off x="145678" y="3551316"/>
            <a:ext cx="2150623" cy="580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fr-FR" b="1" dirty="0"/>
              <a:t>Base de données</a:t>
            </a:r>
          </a:p>
          <a:p>
            <a:pPr marL="0" indent="0"/>
            <a:r>
              <a:rPr lang="fr-FR" b="1" dirty="0"/>
              <a:t>SQL</a:t>
            </a:r>
          </a:p>
        </p:txBody>
      </p:sp>
      <p:pic>
        <p:nvPicPr>
          <p:cNvPr id="10" name="Picture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F1673EA-A011-36BD-A93F-72C8AB387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181" y="1865810"/>
            <a:ext cx="854622" cy="854622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21EC798B-2212-B6C7-00DF-F7113FFBD0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0565" y="2807792"/>
            <a:ext cx="938370" cy="936125"/>
          </a:xfrm>
          <a:prstGeom prst="rect">
            <a:avLst/>
          </a:prstGeom>
        </p:spPr>
      </p:pic>
      <p:sp>
        <p:nvSpPr>
          <p:cNvPr id="19" name="Google Shape;226;p45">
            <a:extLst>
              <a:ext uri="{FF2B5EF4-FFF2-40B4-BE49-F238E27FC236}">
                <a16:creationId xmlns:a16="http://schemas.microsoft.com/office/drawing/2014/main" id="{DE492F13-13D3-D813-6BB7-67D7F687506F}"/>
              </a:ext>
            </a:extLst>
          </p:cNvPr>
          <p:cNvSpPr txBox="1">
            <a:spLocks/>
          </p:cNvSpPr>
          <p:nvPr/>
        </p:nvSpPr>
        <p:spPr>
          <a:xfrm>
            <a:off x="3074439" y="2243540"/>
            <a:ext cx="2150623" cy="661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fr-FR" b="1" dirty="0"/>
              <a:t>Transformation</a:t>
            </a:r>
          </a:p>
          <a:p>
            <a:pPr marL="0" indent="0"/>
            <a:r>
              <a:rPr lang="fr-FR" b="1" dirty="0"/>
              <a:t>Nettoyage</a:t>
            </a:r>
          </a:p>
          <a:p>
            <a:pPr marL="0" indent="0"/>
            <a:endParaRPr lang="fr-FR" b="1" dirty="0"/>
          </a:p>
        </p:txBody>
      </p:sp>
      <p:sp>
        <p:nvSpPr>
          <p:cNvPr id="16" name="Flowchart: Magnetic Disk 15">
            <a:extLst>
              <a:ext uri="{FF2B5EF4-FFF2-40B4-BE49-F238E27FC236}">
                <a16:creationId xmlns:a16="http://schemas.microsoft.com/office/drawing/2014/main" id="{0C724647-58D9-EBD4-8722-6E36255FBAD4}"/>
              </a:ext>
            </a:extLst>
          </p:cNvPr>
          <p:cNvSpPr/>
          <p:nvPr/>
        </p:nvSpPr>
        <p:spPr>
          <a:xfrm>
            <a:off x="6492286" y="2110118"/>
            <a:ext cx="1672683" cy="1782840"/>
          </a:xfrm>
          <a:prstGeom prst="flowChartMagneticDisk">
            <a:avLst/>
          </a:prstGeom>
          <a:solidFill>
            <a:srgbClr val="EDBD1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Google Shape;226;p45">
            <a:extLst>
              <a:ext uri="{FF2B5EF4-FFF2-40B4-BE49-F238E27FC236}">
                <a16:creationId xmlns:a16="http://schemas.microsoft.com/office/drawing/2014/main" id="{6E2D9FD6-FBA2-1147-12CF-D5CF178C5FDF}"/>
              </a:ext>
            </a:extLst>
          </p:cNvPr>
          <p:cNvSpPr txBox="1">
            <a:spLocks/>
          </p:cNvSpPr>
          <p:nvPr/>
        </p:nvSpPr>
        <p:spPr>
          <a:xfrm>
            <a:off x="3327493" y="3692083"/>
            <a:ext cx="1672684" cy="580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fr-FR" b="1" dirty="0"/>
              <a:t>Power BI</a:t>
            </a:r>
          </a:p>
        </p:txBody>
      </p:sp>
      <p:sp>
        <p:nvSpPr>
          <p:cNvPr id="22" name="Google Shape;226;p45">
            <a:extLst>
              <a:ext uri="{FF2B5EF4-FFF2-40B4-BE49-F238E27FC236}">
                <a16:creationId xmlns:a16="http://schemas.microsoft.com/office/drawing/2014/main" id="{3C6616CB-26F9-4D05-7142-44DF0095D302}"/>
              </a:ext>
            </a:extLst>
          </p:cNvPr>
          <p:cNvSpPr txBox="1">
            <a:spLocks/>
          </p:cNvSpPr>
          <p:nvPr/>
        </p:nvSpPr>
        <p:spPr>
          <a:xfrm>
            <a:off x="6253315" y="3982209"/>
            <a:ext cx="2150623" cy="580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fr-FR" b="1" dirty="0"/>
              <a:t>Entrepôt de données</a:t>
            </a:r>
          </a:p>
        </p:txBody>
      </p:sp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6D4D992F-BB14-6DA7-0DD5-3514456BB7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9441" y="2807792"/>
            <a:ext cx="938370" cy="93612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60FAC36-949A-E695-6CEC-9F6CD83E47B9}"/>
              </a:ext>
            </a:extLst>
          </p:cNvPr>
          <p:cNvCxnSpPr>
            <a:stCxn id="5" idx="3"/>
          </p:cNvCxnSpPr>
          <p:nvPr/>
        </p:nvCxnSpPr>
        <p:spPr>
          <a:xfrm>
            <a:off x="1922803" y="2846813"/>
            <a:ext cx="1151636" cy="15472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BCE7910-0B9E-9B41-C019-E2B6E4CC2862}"/>
              </a:ext>
            </a:extLst>
          </p:cNvPr>
          <p:cNvCxnSpPr/>
          <p:nvPr/>
        </p:nvCxnSpPr>
        <p:spPr>
          <a:xfrm flipV="1">
            <a:off x="5225062" y="3001538"/>
            <a:ext cx="1142996" cy="2325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178;p40">
            <a:extLst>
              <a:ext uri="{FF2B5EF4-FFF2-40B4-BE49-F238E27FC236}">
                <a16:creationId xmlns:a16="http://schemas.microsoft.com/office/drawing/2014/main" id="{5A8161BA-D86F-792E-3448-A4E54B643254}"/>
              </a:ext>
            </a:extLst>
          </p:cNvPr>
          <p:cNvSpPr txBox="1">
            <a:spLocks/>
          </p:cNvSpPr>
          <p:nvPr/>
        </p:nvSpPr>
        <p:spPr>
          <a:xfrm>
            <a:off x="8579005" y="4631472"/>
            <a:ext cx="564995" cy="527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400" dirty="0">
                <a:solidFill>
                  <a:schemeClr val="bg1"/>
                </a:solidFill>
              </a:rPr>
              <a:t>8</a:t>
            </a:r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518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326081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/>
              <a:t>SOLUTION</a:t>
            </a:r>
            <a:br>
              <a:rPr lang="fr-FR" dirty="0"/>
            </a:br>
            <a:r>
              <a:rPr lang="fr-FR" dirty="0"/>
              <a:t>MODELE DE DONNEES </a:t>
            </a:r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295078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7" name="Picture 6" descr="A picture containing text, screenshot, indoor, computer&#10;&#10;Description automatically generated">
            <a:extLst>
              <a:ext uri="{FF2B5EF4-FFF2-40B4-BE49-F238E27FC236}">
                <a16:creationId xmlns:a16="http://schemas.microsoft.com/office/drawing/2014/main" id="{EE8A5927-A3D7-62B0-EC29-98086C241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576" y="1304037"/>
            <a:ext cx="6302847" cy="37576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Google Shape;178;p40">
            <a:extLst>
              <a:ext uri="{FF2B5EF4-FFF2-40B4-BE49-F238E27FC236}">
                <a16:creationId xmlns:a16="http://schemas.microsoft.com/office/drawing/2014/main" id="{E6A63698-5AC8-9A46-70CB-ED32879C54D8}"/>
              </a:ext>
            </a:extLst>
          </p:cNvPr>
          <p:cNvSpPr txBox="1">
            <a:spLocks/>
          </p:cNvSpPr>
          <p:nvPr/>
        </p:nvSpPr>
        <p:spPr>
          <a:xfrm>
            <a:off x="8579005" y="4631472"/>
            <a:ext cx="564995" cy="527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400" dirty="0">
                <a:solidFill>
                  <a:schemeClr val="bg1"/>
                </a:solidFill>
              </a:rPr>
              <a:t>9</a:t>
            </a:r>
            <a:endParaRPr lang="e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296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5A3B594576DB44ABE0FDF2784695B36" ma:contentTypeVersion="4" ma:contentTypeDescription="Create a new document." ma:contentTypeScope="" ma:versionID="a9d4fad3c5e8de9ef2300ac64cd114f6">
  <xsd:schema xmlns:xsd="http://www.w3.org/2001/XMLSchema" xmlns:xs="http://www.w3.org/2001/XMLSchema" xmlns:p="http://schemas.microsoft.com/office/2006/metadata/properties" xmlns:ns3="ca80b815-7489-422c-80c3-69b496d4388e" targetNamespace="http://schemas.microsoft.com/office/2006/metadata/properties" ma:root="true" ma:fieldsID="58f954768d4475ea571c05cb2f0fd831" ns3:_="">
    <xsd:import namespace="ca80b815-7489-422c-80c3-69b496d4388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80b815-7489-422c-80c3-69b496d4388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E758572-C910-462C-9DAA-9B675E57708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9D054F8-760A-46C2-928C-05FE6C818002}">
  <ds:schemaRefs>
    <ds:schemaRef ds:uri="ca80b815-7489-422c-80c3-69b496d4388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3A2DC11-253D-4EC5-87A6-DF6750CE5E21}">
  <ds:schemaRefs>
    <ds:schemaRef ds:uri="ca80b815-7489-422c-80c3-69b496d4388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</Words>
  <Application>Microsoft Office PowerPoint</Application>
  <PresentationFormat>On-screen Show (16:9)</PresentationFormat>
  <Paragraphs>95</Paragraphs>
  <Slides>19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Links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Montserrat ExtraBold</vt:lpstr>
      <vt:lpstr>Montserrat</vt:lpstr>
      <vt:lpstr>Montserrat Light</vt:lpstr>
      <vt:lpstr>Montserrat Medium</vt:lpstr>
      <vt:lpstr>Arial</vt:lpstr>
      <vt:lpstr>Wingdings</vt:lpstr>
      <vt:lpstr>Montserrat ExtraLight</vt:lpstr>
      <vt:lpstr>Futuristic Background by Slidesgo</vt:lpstr>
      <vt:lpstr>C:\Users\mahdi\OneDrive\Bureau\Dev\project datawarehouse\data.csv</vt:lpstr>
      <vt:lpstr>ENTREPÔT  DE DONNÉES</vt:lpstr>
      <vt:lpstr>01</vt:lpstr>
      <vt:lpstr>PROBLEMATIQUE</vt:lpstr>
      <vt:lpstr>PROBLEMATIQUE</vt:lpstr>
      <vt:lpstr>OBJECTIFS</vt:lpstr>
      <vt:lpstr>OBJECTIFS </vt:lpstr>
      <vt:lpstr>SOLUTION</vt:lpstr>
      <vt:lpstr>SOLUTION : ARCHITECTURE </vt:lpstr>
      <vt:lpstr>SOLUTION MODELE DE DONNEES </vt:lpstr>
      <vt:lpstr>DONNEES, RESSOURCES</vt:lpstr>
      <vt:lpstr>DONNEES, RESSOURCES</vt:lpstr>
      <vt:lpstr>MISE EN OEUVRE</vt:lpstr>
      <vt:lpstr> OUTILS</vt:lpstr>
      <vt:lpstr>PowerPoint Presentation</vt:lpstr>
      <vt:lpstr>PowerPoint Presentation</vt:lpstr>
      <vt:lpstr>PowerPoint Presentation</vt:lpstr>
      <vt:lpstr>DEMONSTRATION</vt:lpstr>
      <vt:lpstr>CONCLUSION</vt:lpstr>
      <vt:lpstr>MERCI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FUTURISTIC</dc:title>
  <dc:creator>Mehdi Lektati</dc:creator>
  <cp:lastModifiedBy>Mehdi Lektati</cp:lastModifiedBy>
  <cp:revision>1</cp:revision>
  <dcterms:modified xsi:type="dcterms:W3CDTF">2022-06-23T14:54:03Z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0x010100A5A3B594576DB44ABE0FDF2784695B36</vt:lpwstr>
  </property>
</Properties>
</file>